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465" r:id="rId3"/>
    <p:sldId id="442" r:id="rId4"/>
    <p:sldId id="443" r:id="rId5"/>
    <p:sldId id="444" r:id="rId6"/>
    <p:sldId id="446" r:id="rId7"/>
    <p:sldId id="447" r:id="rId8"/>
    <p:sldId id="517" r:id="rId9"/>
    <p:sldId id="448" r:id="rId10"/>
    <p:sldId id="456" r:id="rId11"/>
    <p:sldId id="457" r:id="rId12"/>
    <p:sldId id="458" r:id="rId13"/>
    <p:sldId id="459" r:id="rId14"/>
    <p:sldId id="460" r:id="rId15"/>
    <p:sldId id="461" r:id="rId16"/>
    <p:sldId id="463" r:id="rId17"/>
    <p:sldId id="464" r:id="rId18"/>
    <p:sldId id="466" r:id="rId19"/>
    <p:sldId id="467" r:id="rId20"/>
    <p:sldId id="468" r:id="rId21"/>
    <p:sldId id="469" r:id="rId22"/>
    <p:sldId id="476" r:id="rId23"/>
    <p:sldId id="477" r:id="rId24"/>
    <p:sldId id="485" r:id="rId25"/>
    <p:sldId id="486" r:id="rId26"/>
    <p:sldId id="487" r:id="rId27"/>
    <p:sldId id="488" r:id="rId28"/>
    <p:sldId id="489" r:id="rId29"/>
    <p:sldId id="514" r:id="rId30"/>
    <p:sldId id="492" r:id="rId31"/>
    <p:sldId id="491" r:id="rId32"/>
    <p:sldId id="515" r:id="rId33"/>
    <p:sldId id="516" r:id="rId34"/>
    <p:sldId id="497" r:id="rId35"/>
    <p:sldId id="493" r:id="rId36"/>
    <p:sldId id="513" r:id="rId37"/>
    <p:sldId id="498" r:id="rId38"/>
    <p:sldId id="499" r:id="rId39"/>
    <p:sldId id="505" r:id="rId40"/>
    <p:sldId id="507" r:id="rId41"/>
    <p:sldId id="508" r:id="rId42"/>
    <p:sldId id="510" r:id="rId43"/>
    <p:sldId id="511" r:id="rId44"/>
    <p:sldId id="512" r:id="rId4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2"/>
  </p:normalViewPr>
  <p:slideViewPr>
    <p:cSldViewPr snapToGrid="0" snapToObjects="1">
      <p:cViewPr varScale="1">
        <p:scale>
          <a:sx n="114" d="100"/>
          <a:sy n="114" d="100"/>
        </p:scale>
        <p:origin x="156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handoutMaster" Target="handoutMasters/handout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EB8AE4-88F4-7944-8294-75E2468D4476}" type="datetime1">
              <a:rPr lang="en-US" smtClean="0"/>
              <a:t>8/31/16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26419B-2834-0D45-9BAE-092090463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94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50132E-5449-D44E-A6E0-F885C6375788}" type="datetime1">
              <a:rPr lang="en-US" smtClean="0"/>
              <a:t>8/31/16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EC348-5C75-BD4E-B4C9-04FC70EE0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833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EC348-5C75-BD4E-B4C9-04FC70EE0F5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145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4-amaral-lab-ppt_template_titl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77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28600" y="1828800"/>
            <a:ext cx="8610600" cy="2057400"/>
          </a:xfrm>
        </p:spPr>
        <p:txBody>
          <a:bodyPr/>
          <a:lstStyle>
            <a:lvl1pPr algn="ctr">
              <a:defRPr sz="4800" b="0" i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charset="2"/>
              <a:buNone/>
              <a:defRPr/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847013" y="6632575"/>
            <a:ext cx="1296987" cy="225425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fld id="{E09615E1-5F7D-584E-A460-A5BD1B76927A}" type="slidenum">
              <a:rPr lang="en-US"/>
              <a:pPr/>
              <a:t>‹#›</a:t>
            </a:fld>
            <a:r>
              <a:rPr lang="en-US"/>
              <a:t> of 15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1182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1182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847013" y="6632575"/>
            <a:ext cx="1296987" cy="225425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fld id="{B7370118-D55A-CB4F-87FE-6CF9D15A53DB}" type="slidenum">
              <a:rPr lang="en-US"/>
              <a:pPr/>
              <a:t>‹#›</a:t>
            </a:fld>
            <a:r>
              <a:rPr lang="en-US"/>
              <a:t> of 15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494713" y="6418946"/>
            <a:ext cx="648493" cy="439054"/>
          </a:xfrm>
          <a:prstGeom prst="rect">
            <a:avLst/>
          </a:prstGeom>
        </p:spPr>
        <p:txBody>
          <a:bodyPr/>
          <a:lstStyle>
            <a:lvl1pPr>
              <a:defRPr b="0" i="1" smtClean="0">
                <a:solidFill>
                  <a:schemeClr val="bg1"/>
                </a:solidFill>
                <a:latin typeface="+mj-lt"/>
              </a:defRPr>
            </a:lvl1pPr>
          </a:lstStyle>
          <a:p>
            <a:fld id="{40C894AB-A02C-6746-883C-96049A563C5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494713" y="6418946"/>
            <a:ext cx="648493" cy="439054"/>
          </a:xfrm>
          <a:prstGeom prst="rect">
            <a:avLst/>
          </a:prstGeom>
        </p:spPr>
        <p:txBody>
          <a:bodyPr/>
          <a:lstStyle>
            <a:lvl1pPr>
              <a:defRPr b="0" i="1" smtClean="0">
                <a:solidFill>
                  <a:schemeClr val="bg1"/>
                </a:solidFill>
                <a:latin typeface="+mj-lt"/>
              </a:defRPr>
            </a:lvl1pPr>
          </a:lstStyle>
          <a:p>
            <a:fld id="{40C894AB-A02C-6746-883C-96049A563C5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92263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92263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494713" y="6418946"/>
            <a:ext cx="648493" cy="439054"/>
          </a:xfrm>
          <a:prstGeom prst="rect">
            <a:avLst/>
          </a:prstGeom>
        </p:spPr>
        <p:txBody>
          <a:bodyPr/>
          <a:lstStyle>
            <a:lvl1pPr>
              <a:defRPr b="0" i="1" smtClean="0">
                <a:solidFill>
                  <a:schemeClr val="bg1"/>
                </a:solidFill>
                <a:latin typeface="+mj-lt"/>
              </a:defRPr>
            </a:lvl1pPr>
          </a:lstStyle>
          <a:p>
            <a:fld id="{40C894AB-A02C-6746-883C-96049A563C5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494713" y="6418946"/>
            <a:ext cx="648493" cy="439054"/>
          </a:xfrm>
          <a:prstGeom prst="rect">
            <a:avLst/>
          </a:prstGeom>
        </p:spPr>
        <p:txBody>
          <a:bodyPr/>
          <a:lstStyle>
            <a:lvl1pPr>
              <a:defRPr b="0" i="1" smtClean="0">
                <a:solidFill>
                  <a:schemeClr val="bg1"/>
                </a:solidFill>
                <a:latin typeface="+mj-lt"/>
              </a:defRPr>
            </a:lvl1pPr>
          </a:lstStyle>
          <a:p>
            <a:fld id="{40C894AB-A02C-6746-883C-96049A563C5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494713" y="6418946"/>
            <a:ext cx="648493" cy="439054"/>
          </a:xfrm>
          <a:prstGeom prst="rect">
            <a:avLst/>
          </a:prstGeom>
        </p:spPr>
        <p:txBody>
          <a:bodyPr/>
          <a:lstStyle>
            <a:lvl1pPr>
              <a:defRPr b="0" i="1" smtClean="0">
                <a:solidFill>
                  <a:schemeClr val="bg1"/>
                </a:solidFill>
                <a:latin typeface="+mj-lt"/>
              </a:defRPr>
            </a:lvl1pPr>
          </a:lstStyle>
          <a:p>
            <a:fld id="{40C894AB-A02C-6746-883C-96049A563C5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847013" y="6632575"/>
            <a:ext cx="1296987" cy="225425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fld id="{9FE83276-7F6B-8049-9966-307EB71AF684}" type="slidenum">
              <a:rPr lang="en-US"/>
              <a:pPr/>
              <a:t>‹#›</a:t>
            </a:fld>
            <a:r>
              <a:rPr lang="en-US"/>
              <a:t> of 15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7847013" y="6632575"/>
            <a:ext cx="1296987" cy="225425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fld id="{B659D513-0A05-3541-8958-C351795F41C6}" type="slidenum">
              <a:rPr lang="en-US"/>
              <a:pPr/>
              <a:t>‹#›</a:t>
            </a:fld>
            <a:r>
              <a:rPr lang="en-US"/>
              <a:t> of 15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7847013" y="6632575"/>
            <a:ext cx="1296987" cy="225425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fld id="{CC90A587-9B26-AB42-90A3-FFD14A84AB79}" type="slidenum">
              <a:rPr lang="en-US"/>
              <a:pPr/>
              <a:t>‹#›</a:t>
            </a:fld>
            <a:r>
              <a:rPr lang="en-US"/>
              <a:t> of 15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80BAE"/>
            </a:gs>
            <a:gs pos="100000">
              <a:srgbClr val="080BAE">
                <a:gamma/>
                <a:shade val="46275"/>
                <a:invGamma/>
              </a:srgbClr>
            </a:gs>
          </a:gsLst>
          <a:path path="rect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4-amaral-lab-ppt_template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592263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913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94713" y="6418946"/>
            <a:ext cx="648493" cy="439054"/>
          </a:xfrm>
          <a:prstGeom prst="rect">
            <a:avLst/>
          </a:prstGeom>
        </p:spPr>
        <p:txBody>
          <a:bodyPr/>
          <a:lstStyle>
            <a:lvl1pPr>
              <a:defRPr b="0" i="1" smtClean="0">
                <a:solidFill>
                  <a:schemeClr val="bg1"/>
                </a:solidFill>
                <a:latin typeface="+mj-lt"/>
              </a:defRPr>
            </a:lvl1pPr>
          </a:lstStyle>
          <a:p>
            <a:fld id="{40C894AB-A02C-6746-883C-96049A563C5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rgbClr val="FFFFFF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990000"/>
          </a:solidFill>
          <a:latin typeface="Tahoma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990000"/>
          </a:solidFill>
          <a:latin typeface="Tahoma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990000"/>
          </a:solidFill>
          <a:latin typeface="Tahoma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990000"/>
          </a:solidFill>
          <a:latin typeface="Tahoma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990000"/>
          </a:solidFill>
          <a:latin typeface="Tahoma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990000"/>
          </a:solidFill>
          <a:latin typeface="Tahoma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990000"/>
          </a:solidFill>
          <a:latin typeface="Tahoma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990000"/>
          </a:solidFill>
          <a:latin typeface="Tahoma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120000"/>
        <a:buFont typeface="Wingdings" charset="2"/>
        <a:buChar char="Ø"/>
        <a:defRPr sz="3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120000"/>
        <a:buFont typeface="Wingdings" charset="2"/>
        <a:buChar char="ü"/>
        <a:defRPr sz="2800">
          <a:solidFill>
            <a:srgbClr val="262626"/>
          </a:solidFill>
          <a:latin typeface="+mn-lt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120000"/>
        <a:buFont typeface="Times" charset="0"/>
        <a:buChar char="•"/>
        <a:defRPr sz="2400">
          <a:solidFill>
            <a:srgbClr val="262626"/>
          </a:solidFill>
          <a:latin typeface="+mn-lt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262626"/>
          </a:solidFill>
          <a:latin typeface="+mn-lt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262626"/>
          </a:solidFill>
          <a:latin typeface="+mn-l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511273"/>
          </a:solidFill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511273"/>
          </a:solidFill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511273"/>
          </a:solidFill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511273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4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289373"/>
            <a:ext cx="8610600" cy="2057400"/>
          </a:xfrm>
        </p:spPr>
        <p:txBody>
          <a:bodyPr/>
          <a:lstStyle/>
          <a:p>
            <a:r>
              <a:rPr lang="en-US" sz="8000" dirty="0" smtClean="0">
                <a:solidFill>
                  <a:srgbClr val="800000"/>
                </a:solidFill>
              </a:rPr>
              <a:t>Course Overview</a:t>
            </a:r>
            <a:endParaRPr lang="en-US" sz="6600" dirty="0">
              <a:solidFill>
                <a:srgbClr val="8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3875" y="47625"/>
            <a:ext cx="8191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+mn-lt"/>
              </a:rPr>
              <a:t>NICO 101 - Introduction </a:t>
            </a:r>
            <a:r>
              <a:rPr lang="en-US" b="0" dirty="0" smtClean="0">
                <a:solidFill>
                  <a:schemeClr val="bg1"/>
                </a:solidFill>
                <a:latin typeface="+mn-lt"/>
              </a:rPr>
              <a:t>to Programming for Big Data</a:t>
            </a:r>
          </a:p>
          <a:p>
            <a:pPr algn="ctr"/>
            <a:r>
              <a:rPr lang="en-US" b="0" dirty="0" smtClean="0">
                <a:solidFill>
                  <a:schemeClr val="bg1"/>
                </a:solidFill>
                <a:latin typeface="+mn-lt"/>
              </a:rPr>
              <a:t>September 8-16, 2015</a:t>
            </a:r>
          </a:p>
        </p:txBody>
      </p:sp>
    </p:spTree>
    <p:extLst>
      <p:ext uri="{BB962C8B-B14F-4D97-AF65-F5344CB8AC3E}">
        <p14:creationId xmlns:p14="http://schemas.microsoft.com/office/powerpoint/2010/main" val="314196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knowledge with </a:t>
            </a:r>
            <a:r>
              <a:rPr lang="en-US" dirty="0"/>
              <a:t>c</a:t>
            </a:r>
            <a:r>
              <a:rPr lang="en-US" dirty="0" smtClean="0"/>
              <a:t>omputing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051" y="1108464"/>
            <a:ext cx="5482319" cy="4323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9561" y="5602613"/>
            <a:ext cx="73057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latin typeface="Tahoma"/>
                <a:cs typeface="Tahoma"/>
              </a:rPr>
              <a:t>John von </a:t>
            </a:r>
            <a:r>
              <a:rPr lang="en-US" sz="2000" b="0" dirty="0" err="1" smtClean="0">
                <a:latin typeface="Tahoma"/>
                <a:cs typeface="Tahoma"/>
              </a:rPr>
              <a:t>Neuman</a:t>
            </a:r>
            <a:r>
              <a:rPr lang="en-US" sz="2000" b="0" dirty="0" smtClean="0">
                <a:latin typeface="Tahoma"/>
                <a:cs typeface="Tahoma"/>
              </a:rPr>
              <a:t>, </a:t>
            </a:r>
            <a:r>
              <a:rPr lang="en-US" sz="2000" b="0" dirty="0">
                <a:latin typeface="Tahoma"/>
                <a:cs typeface="Tahoma"/>
              </a:rPr>
              <a:t>Nicholas </a:t>
            </a:r>
            <a:r>
              <a:rPr lang="en-US" sz="2000" b="0" dirty="0" smtClean="0">
                <a:latin typeface="Tahoma"/>
                <a:cs typeface="Tahoma"/>
              </a:rPr>
              <a:t>Metropolis, and Stanislaw </a:t>
            </a:r>
            <a:r>
              <a:rPr lang="en-US" sz="2000" b="0" dirty="0" err="1" smtClean="0">
                <a:latin typeface="Tahoma"/>
                <a:cs typeface="Tahoma"/>
              </a:rPr>
              <a:t>Ulam</a:t>
            </a:r>
            <a:r>
              <a:rPr lang="en-US" sz="2000" b="0" dirty="0" smtClean="0">
                <a:latin typeface="Tahoma"/>
                <a:cs typeface="Tahoma"/>
              </a:rPr>
              <a:t> </a:t>
            </a:r>
          </a:p>
          <a:p>
            <a:pPr algn="ctr"/>
            <a:r>
              <a:rPr lang="en-US" sz="2000" b="0" dirty="0" smtClean="0">
                <a:latin typeface="Tahoma"/>
                <a:cs typeface="Tahoma"/>
              </a:rPr>
              <a:t>at Los Alamos National Lab</a:t>
            </a:r>
            <a:endParaRPr lang="en-US" sz="2000" b="0" dirty="0">
              <a:latin typeface="Tahoma"/>
              <a:cs typeface="Tahoma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9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07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the universe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10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980" y="2974994"/>
            <a:ext cx="6071177" cy="32473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30" y="1064729"/>
            <a:ext cx="3996151" cy="259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0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Forecasting the weather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11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029" y="2118276"/>
            <a:ext cx="5080000" cy="4064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30" y="1123843"/>
            <a:ext cx="3643099" cy="344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71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pandemics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12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52" y="1038650"/>
            <a:ext cx="6296870" cy="43658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3693076"/>
            <a:ext cx="38100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1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Forecasting traffic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13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51" y="1058641"/>
            <a:ext cx="6350000" cy="4508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671" y="3007276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61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 material failure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14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51" y="1270000"/>
            <a:ext cx="5423506" cy="3841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857" y="3769276"/>
            <a:ext cx="30861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8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Uncovering new chemical reactions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15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359" y="1637338"/>
            <a:ext cx="4832641" cy="46860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74" y="1104261"/>
            <a:ext cx="4282304" cy="237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2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554" y="1865909"/>
            <a:ext cx="8340520" cy="30608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 smtClean="0">
                <a:solidFill>
                  <a:srgbClr val="800000"/>
                </a:solidFill>
              </a:rPr>
              <a:t>Something else </a:t>
            </a:r>
          </a:p>
          <a:p>
            <a:pPr marL="0" indent="0" algn="ctr">
              <a:buNone/>
            </a:pPr>
            <a:r>
              <a:rPr lang="en-US" sz="6000" dirty="0" smtClean="0">
                <a:solidFill>
                  <a:srgbClr val="800000"/>
                </a:solidFill>
              </a:rPr>
              <a:t>is going on now</a:t>
            </a:r>
            <a:endParaRPr lang="en-US" sz="6000" dirty="0">
              <a:solidFill>
                <a:srgbClr val="800000"/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7719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16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03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Vast seas of digital data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28659" y="5950408"/>
            <a:ext cx="74721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latin typeface="Tahoma"/>
                <a:cs typeface="Tahoma"/>
              </a:rPr>
              <a:t>http://</a:t>
            </a:r>
            <a:r>
              <a:rPr lang="en-US" sz="1400" b="0" dirty="0" err="1">
                <a:latin typeface="Tahoma"/>
                <a:cs typeface="Tahoma"/>
              </a:rPr>
              <a:t>www.cleanbreak.ca</a:t>
            </a:r>
            <a:r>
              <a:rPr lang="en-US" sz="1400" b="0" dirty="0">
                <a:latin typeface="Tahoma"/>
                <a:cs typeface="Tahoma"/>
              </a:rPr>
              <a:t>/</a:t>
            </a:r>
            <a:r>
              <a:rPr lang="en-US" sz="1400" b="0" dirty="0" err="1">
                <a:latin typeface="Tahoma"/>
                <a:cs typeface="Tahoma"/>
              </a:rPr>
              <a:t>wordpress</a:t>
            </a:r>
            <a:r>
              <a:rPr lang="en-US" sz="1400" b="0" dirty="0">
                <a:latin typeface="Tahoma"/>
                <a:cs typeface="Tahoma"/>
              </a:rPr>
              <a:t>/</a:t>
            </a:r>
            <a:r>
              <a:rPr lang="en-US" sz="1400" b="0" dirty="0" err="1">
                <a:latin typeface="Tahoma"/>
                <a:cs typeface="Tahoma"/>
              </a:rPr>
              <a:t>wp</a:t>
            </a:r>
            <a:r>
              <a:rPr lang="en-US" sz="1400" b="0" dirty="0">
                <a:latin typeface="Tahoma"/>
                <a:cs typeface="Tahoma"/>
              </a:rPr>
              <a:t>-content/uploads/</a:t>
            </a:r>
            <a:r>
              <a:rPr lang="en-US" sz="1400" b="0" dirty="0" err="1">
                <a:latin typeface="Tahoma"/>
                <a:cs typeface="Tahoma"/>
              </a:rPr>
              <a:t>BigDataBigBuildings.jpg</a:t>
            </a:r>
            <a:endParaRPr lang="en-US" sz="1400" b="0" dirty="0">
              <a:latin typeface="Tahoma"/>
              <a:cs typeface="Tahoma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17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031" y="1167062"/>
            <a:ext cx="6113572" cy="458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4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…which may reveal hidden patterns 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18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633848" y="1865909"/>
            <a:ext cx="6020226" cy="30608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800000"/>
                </a:solidFill>
              </a:rPr>
              <a:t>D</a:t>
            </a:r>
            <a:r>
              <a:rPr lang="en-US" sz="6000" dirty="0" smtClean="0">
                <a:solidFill>
                  <a:srgbClr val="800000"/>
                </a:solidFill>
              </a:rPr>
              <a:t>ata </a:t>
            </a:r>
          </a:p>
          <a:p>
            <a:pPr marL="0" indent="0">
              <a:buNone/>
            </a:pPr>
            <a:r>
              <a:rPr lang="en-US" sz="6000" dirty="0" smtClean="0">
                <a:solidFill>
                  <a:srgbClr val="800000"/>
                </a:solidFill>
              </a:rPr>
              <a:t>Driven </a:t>
            </a:r>
          </a:p>
          <a:p>
            <a:pPr marL="0" indent="0">
              <a:buNone/>
            </a:pPr>
            <a:r>
              <a:rPr lang="en-US" sz="6000" dirty="0" smtClean="0">
                <a:solidFill>
                  <a:srgbClr val="800000"/>
                </a:solidFill>
              </a:rPr>
              <a:t>Discovery</a:t>
            </a:r>
            <a:endParaRPr lang="en-US" sz="60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36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554" y="2430386"/>
            <a:ext cx="8340520" cy="30608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dirty="0" smtClean="0">
                <a:solidFill>
                  <a:srgbClr val="800000"/>
                </a:solidFill>
              </a:rPr>
              <a:t>Why Big Data?</a:t>
            </a:r>
            <a:endParaRPr lang="en-US" sz="7200" dirty="0">
              <a:solidFill>
                <a:srgbClr val="800000"/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1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10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11832"/>
          <a:stretch/>
        </p:blipFill>
        <p:spPr>
          <a:xfrm>
            <a:off x="313554" y="1118073"/>
            <a:ext cx="4766011" cy="3122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5569" y="3919977"/>
            <a:ext cx="7729092" cy="2572898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r>
              <a:rPr lang="en-US" sz="5400" dirty="0" smtClean="0">
                <a:solidFill>
                  <a:schemeClr val="tx1"/>
                </a:solidFill>
              </a:rPr>
              <a:t>How can </a:t>
            </a:r>
            <a:r>
              <a:rPr lang="en-US" sz="5400" i="1" dirty="0" smtClean="0">
                <a:solidFill>
                  <a:schemeClr val="tx1"/>
                </a:solidFill>
              </a:rPr>
              <a:t>data driven discovery </a:t>
            </a:r>
            <a:r>
              <a:rPr lang="en-US" sz="5400" dirty="0" smtClean="0">
                <a:solidFill>
                  <a:schemeClr val="tx1"/>
                </a:solidFill>
              </a:rPr>
              <a:t>impact  science and society?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19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80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20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96" y="1661531"/>
            <a:ext cx="2475081" cy="36941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041" y="1661531"/>
            <a:ext cx="2446458" cy="36941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224" y="1642326"/>
            <a:ext cx="2406255" cy="371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1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554" y="2430386"/>
            <a:ext cx="8340520" cy="30608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dirty="0" smtClean="0">
                <a:solidFill>
                  <a:srgbClr val="800000"/>
                </a:solidFill>
              </a:rPr>
              <a:t>Computers are key</a:t>
            </a:r>
            <a:endParaRPr lang="en-US" sz="7200" dirty="0">
              <a:solidFill>
                <a:srgbClr val="800000"/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21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5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hardware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1" t="410" r="2566" b="3947"/>
          <a:stretch/>
        </p:blipFill>
        <p:spPr>
          <a:xfrm>
            <a:off x="419548" y="1183341"/>
            <a:ext cx="8191948" cy="4835563"/>
          </a:xfrm>
          <a:prstGeom prst="rect">
            <a:avLst/>
          </a:prstGeom>
        </p:spPr>
      </p:pic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22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74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your own applications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4174" y="1785267"/>
            <a:ext cx="3483285" cy="18691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796" y="1115391"/>
            <a:ext cx="4196220" cy="49474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78193" y="4121690"/>
            <a:ext cx="1162094" cy="22405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764" y="3449222"/>
            <a:ext cx="2093879" cy="134493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5124174" y="2635964"/>
            <a:ext cx="3609499" cy="19170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847127" y="2937372"/>
            <a:ext cx="1194690" cy="5118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23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38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your own applications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5796" y="1115391"/>
            <a:ext cx="4196220" cy="233383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5124174" y="2635964"/>
            <a:ext cx="3609499" cy="19170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 rot="8764606">
            <a:off x="4992461" y="3109347"/>
            <a:ext cx="2193860" cy="679749"/>
          </a:xfrm>
          <a:prstGeom prst="rightArrow">
            <a:avLst>
              <a:gd name="adj1" fmla="val 50000"/>
              <a:gd name="adj2" fmla="val 83819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37151" y="3894038"/>
            <a:ext cx="6243657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latin typeface="Tahoma"/>
                <a:cs typeface="Tahoma"/>
              </a:rPr>
              <a:t>Need to understand:</a:t>
            </a:r>
          </a:p>
          <a:p>
            <a:endParaRPr lang="en-US" sz="2400" b="0" dirty="0" smtClean="0">
              <a:latin typeface="Tahoma"/>
              <a:cs typeface="Tahoma"/>
            </a:endParaRPr>
          </a:p>
          <a:p>
            <a:pPr marL="342900" indent="-342900">
              <a:buFont typeface="Wingdings" charset="2"/>
              <a:buChar char="ü"/>
            </a:pPr>
            <a:r>
              <a:rPr lang="en-US" sz="2400" b="0" dirty="0" smtClean="0">
                <a:latin typeface="Tahoma"/>
                <a:cs typeface="Tahoma"/>
              </a:rPr>
              <a:t>Computer/cloud storage capabilities</a:t>
            </a:r>
          </a:p>
          <a:p>
            <a:pPr marL="342900" indent="-342900">
              <a:buFont typeface="Wingdings" charset="2"/>
              <a:buChar char="ü"/>
            </a:pPr>
            <a:r>
              <a:rPr lang="en-US" sz="2400" b="0" dirty="0" smtClean="0">
                <a:latin typeface="Tahoma"/>
                <a:cs typeface="Tahoma"/>
              </a:rPr>
              <a:t>Internal/external data transfer capabilities</a:t>
            </a:r>
          </a:p>
          <a:p>
            <a:pPr marL="342900" indent="-342900">
              <a:buFont typeface="Wingdings" charset="2"/>
              <a:buChar char="ü"/>
            </a:pPr>
            <a:r>
              <a:rPr lang="en-US" sz="2400" b="0" dirty="0" smtClean="0">
                <a:latin typeface="Tahoma"/>
                <a:cs typeface="Tahoma"/>
              </a:rPr>
              <a:t>Location of software and data</a:t>
            </a:r>
            <a:endParaRPr lang="en-US" sz="2400" b="0" dirty="0">
              <a:latin typeface="Tahoma"/>
              <a:cs typeface="Tahoma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24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76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554" y="2430386"/>
            <a:ext cx="8340520" cy="30608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dirty="0" smtClean="0">
                <a:solidFill>
                  <a:srgbClr val="800000"/>
                </a:solidFill>
              </a:rPr>
              <a:t>Why Python?</a:t>
            </a:r>
            <a:endParaRPr lang="en-US" sz="7200" dirty="0">
              <a:solidFill>
                <a:srgbClr val="800000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25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46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Employer needs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69" y="1043865"/>
            <a:ext cx="6993405" cy="524971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504396" y="1043865"/>
            <a:ext cx="263960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smtClean="0">
                <a:latin typeface="Tahoma"/>
                <a:cs typeface="Tahoma"/>
              </a:rPr>
              <a:t>Results based </a:t>
            </a:r>
            <a:r>
              <a:rPr lang="en-US" b="0" dirty="0">
                <a:latin typeface="Tahoma"/>
                <a:cs typeface="Tahoma"/>
              </a:rPr>
              <a:t>on hundreds of thousands of data points </a:t>
            </a:r>
            <a:r>
              <a:rPr lang="en-US" b="0" dirty="0" smtClean="0">
                <a:latin typeface="Tahoma"/>
                <a:cs typeface="Tahoma"/>
              </a:rPr>
              <a:t>collected </a:t>
            </a:r>
            <a:r>
              <a:rPr lang="en-US" b="0" dirty="0">
                <a:latin typeface="Tahoma"/>
                <a:cs typeface="Tahoma"/>
              </a:rPr>
              <a:t>by processing </a:t>
            </a:r>
            <a:r>
              <a:rPr lang="en-US" b="0" dirty="0" smtClean="0">
                <a:latin typeface="Tahoma"/>
                <a:cs typeface="Tahoma"/>
              </a:rPr>
              <a:t>600,000</a:t>
            </a:r>
            <a:r>
              <a:rPr lang="en-US" b="0" dirty="0">
                <a:latin typeface="Tahoma"/>
                <a:cs typeface="Tahoma"/>
              </a:rPr>
              <a:t>+ coding tests and challenges by </a:t>
            </a:r>
            <a:r>
              <a:rPr lang="en-US" b="0" dirty="0" smtClean="0">
                <a:latin typeface="Tahoma"/>
                <a:cs typeface="Tahoma"/>
              </a:rPr>
              <a:t>2,000</a:t>
            </a:r>
            <a:r>
              <a:rPr lang="en-US" b="0" dirty="0">
                <a:latin typeface="Tahoma"/>
                <a:cs typeface="Tahoma"/>
              </a:rPr>
              <a:t>+ </a:t>
            </a:r>
            <a:r>
              <a:rPr lang="en-US" b="0" dirty="0" smtClean="0">
                <a:latin typeface="Tahoma"/>
                <a:cs typeface="Tahoma"/>
              </a:rPr>
              <a:t>employers. 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26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07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Employer needs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143" y="1261936"/>
            <a:ext cx="3940993" cy="29583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57331" y="1539322"/>
            <a:ext cx="3079004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ahoma"/>
                <a:cs typeface="Tahoma"/>
              </a:rPr>
              <a:t>Growing:</a:t>
            </a:r>
          </a:p>
          <a:p>
            <a:r>
              <a:rPr lang="en-US" sz="2400" b="0" dirty="0" smtClean="0">
                <a:latin typeface="Tahoma"/>
                <a:cs typeface="Tahoma"/>
              </a:rPr>
              <a:t>	C</a:t>
            </a:r>
          </a:p>
          <a:p>
            <a:r>
              <a:rPr lang="en-US" sz="2400" b="0" dirty="0">
                <a:latin typeface="Tahoma"/>
                <a:cs typeface="Tahoma"/>
              </a:rPr>
              <a:t>	</a:t>
            </a:r>
            <a:r>
              <a:rPr lang="en-US" sz="2400" b="0" dirty="0" smtClean="0">
                <a:latin typeface="Tahoma"/>
                <a:cs typeface="Tahoma"/>
              </a:rPr>
              <a:t>C#</a:t>
            </a:r>
          </a:p>
          <a:p>
            <a:r>
              <a:rPr lang="en-US" sz="2400" b="0" dirty="0">
                <a:latin typeface="Tahoma"/>
                <a:cs typeface="Tahoma"/>
              </a:rPr>
              <a:t>	</a:t>
            </a:r>
            <a:r>
              <a:rPr lang="en-US" sz="2400" b="0" dirty="0" err="1" smtClean="0">
                <a:latin typeface="Tahoma"/>
                <a:cs typeface="Tahoma"/>
              </a:rPr>
              <a:t>Javascript</a:t>
            </a:r>
            <a:endParaRPr lang="en-US" sz="2400" b="0" dirty="0" smtClean="0">
              <a:latin typeface="Tahoma"/>
              <a:cs typeface="Tahoma"/>
            </a:endParaRPr>
          </a:p>
          <a:p>
            <a:r>
              <a:rPr lang="en-US" sz="2400" b="0" dirty="0">
                <a:latin typeface="Tahoma"/>
                <a:cs typeface="Tahoma"/>
              </a:rPr>
              <a:t>	</a:t>
            </a:r>
            <a:r>
              <a:rPr lang="en-US" sz="2400" b="0" dirty="0" smtClean="0">
                <a:latin typeface="Tahoma"/>
                <a:cs typeface="Tahoma"/>
              </a:rPr>
              <a:t>Python</a:t>
            </a:r>
          </a:p>
          <a:p>
            <a:r>
              <a:rPr lang="en-US" sz="2400" b="0" dirty="0">
                <a:latin typeface="Tahoma"/>
                <a:cs typeface="Tahoma"/>
              </a:rPr>
              <a:t>		</a:t>
            </a:r>
            <a:endParaRPr lang="en-US" sz="2400" dirty="0" smtClean="0">
              <a:latin typeface="Tahoma"/>
              <a:cs typeface="Tahoma"/>
            </a:endParaRPr>
          </a:p>
          <a:p>
            <a:r>
              <a:rPr lang="en-US" sz="2400" dirty="0" smtClean="0">
                <a:latin typeface="Tahoma"/>
                <a:cs typeface="Tahoma"/>
              </a:rPr>
              <a:t>Shrinking:</a:t>
            </a:r>
          </a:p>
          <a:p>
            <a:r>
              <a:rPr lang="en-US" sz="2400" b="0" dirty="0">
                <a:latin typeface="Tahoma"/>
                <a:cs typeface="Tahoma"/>
              </a:rPr>
              <a:t>	C++ (20%)</a:t>
            </a:r>
          </a:p>
          <a:p>
            <a:r>
              <a:rPr lang="en-US" sz="2400" b="0" dirty="0">
                <a:latin typeface="Tahoma"/>
                <a:cs typeface="Tahoma"/>
              </a:rPr>
              <a:t>	</a:t>
            </a:r>
            <a:r>
              <a:rPr lang="en-US" sz="2400" b="0" dirty="0" smtClean="0">
                <a:latin typeface="Tahoma"/>
                <a:cs typeface="Tahoma"/>
              </a:rPr>
              <a:t>Java (17%)</a:t>
            </a:r>
          </a:p>
          <a:p>
            <a:r>
              <a:rPr lang="en-US" sz="2400" b="0" dirty="0">
                <a:latin typeface="Tahoma"/>
                <a:cs typeface="Tahoma"/>
              </a:rPr>
              <a:t>	</a:t>
            </a:r>
            <a:r>
              <a:rPr lang="en-US" sz="2400" b="0" dirty="0" smtClean="0">
                <a:latin typeface="Tahoma"/>
                <a:cs typeface="Tahoma"/>
              </a:rPr>
              <a:t>Perl</a:t>
            </a:r>
          </a:p>
          <a:p>
            <a:r>
              <a:rPr lang="en-US" sz="2400" b="0" dirty="0">
                <a:latin typeface="Tahoma"/>
                <a:cs typeface="Tahoma"/>
              </a:rPr>
              <a:t>	</a:t>
            </a:r>
            <a:r>
              <a:rPr lang="en-US" sz="2400" b="0" dirty="0" smtClean="0">
                <a:latin typeface="Tahoma"/>
                <a:cs typeface="Tahoma"/>
              </a:rPr>
              <a:t>Ruby (28%)</a:t>
            </a:r>
          </a:p>
        </p:txBody>
      </p:sp>
      <p:sp>
        <p:nvSpPr>
          <p:cNvPr id="6" name="Rectangle 5"/>
          <p:cNvSpPr/>
          <p:nvPr/>
        </p:nvSpPr>
        <p:spPr>
          <a:xfrm>
            <a:off x="590142" y="4686796"/>
            <a:ext cx="39409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smtClean="0">
                <a:latin typeface="Tahoma"/>
                <a:cs typeface="Tahoma"/>
              </a:rPr>
              <a:t>Python top-ranked language fourth year in a row!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27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40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 all need help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28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816" y="1607013"/>
            <a:ext cx="6528440" cy="39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9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Volume, Variety, Velocity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2255" t="8363" r="33263" b="44160"/>
          <a:stretch/>
        </p:blipFill>
        <p:spPr>
          <a:xfrm>
            <a:off x="1079501" y="1142412"/>
            <a:ext cx="6751956" cy="456109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28659" y="5950408"/>
            <a:ext cx="74721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/>
              <a:t>http://</a:t>
            </a:r>
            <a:r>
              <a:rPr lang="en-US" sz="1400" b="0" dirty="0" err="1"/>
              <a:t>thumbnails.visually.netdna-cdn.com</a:t>
            </a:r>
            <a:r>
              <a:rPr lang="en-US" sz="1400" b="0" dirty="0"/>
              <a:t>/big-data_50291c3b16257.jpg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2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3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 all need help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53"/>
          <a:stretch/>
        </p:blipFill>
        <p:spPr>
          <a:xfrm>
            <a:off x="1282919" y="913211"/>
            <a:ext cx="7051437" cy="5459908"/>
          </a:xfrm>
          <a:prstGeom prst="rect">
            <a:avLst/>
          </a:prstGeom>
        </p:spPr>
      </p:pic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29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93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Developer activity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38" y="913212"/>
            <a:ext cx="7768507" cy="520800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427423" y="1581321"/>
            <a:ext cx="1626772" cy="4801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smtClean="0">
                <a:latin typeface="Tahoma"/>
                <a:cs typeface="Tahoma"/>
              </a:rPr>
              <a:t>1. </a:t>
            </a:r>
            <a:r>
              <a:rPr lang="en-US" b="0" dirty="0">
                <a:latin typeface="Tahoma"/>
                <a:cs typeface="Tahoma"/>
              </a:rPr>
              <a:t>JavaScript</a:t>
            </a:r>
          </a:p>
          <a:p>
            <a:r>
              <a:rPr lang="en-US" b="0" dirty="0" smtClean="0">
                <a:latin typeface="Tahoma"/>
                <a:cs typeface="Tahoma"/>
              </a:rPr>
              <a:t>2. </a:t>
            </a:r>
            <a:r>
              <a:rPr lang="en-US" b="0" dirty="0">
                <a:latin typeface="Tahoma"/>
                <a:cs typeface="Tahoma"/>
              </a:rPr>
              <a:t>Java</a:t>
            </a:r>
          </a:p>
          <a:p>
            <a:r>
              <a:rPr lang="en-US" b="0" dirty="0" smtClean="0">
                <a:latin typeface="Tahoma"/>
                <a:cs typeface="Tahoma"/>
              </a:rPr>
              <a:t>3. </a:t>
            </a:r>
            <a:r>
              <a:rPr lang="en-US" b="0" dirty="0">
                <a:latin typeface="Tahoma"/>
                <a:cs typeface="Tahoma"/>
              </a:rPr>
              <a:t>PHP</a:t>
            </a:r>
          </a:p>
          <a:p>
            <a:r>
              <a:rPr lang="en-US" b="0" dirty="0" smtClean="0">
                <a:latin typeface="Tahoma"/>
                <a:cs typeface="Tahoma"/>
              </a:rPr>
              <a:t>4. </a:t>
            </a:r>
            <a:r>
              <a:rPr lang="en-US" dirty="0">
                <a:latin typeface="Tahoma"/>
                <a:cs typeface="Tahoma"/>
              </a:rPr>
              <a:t>Python</a:t>
            </a:r>
          </a:p>
          <a:p>
            <a:r>
              <a:rPr lang="en-US" b="0" dirty="0" smtClean="0">
                <a:latin typeface="Tahoma"/>
                <a:cs typeface="Tahoma"/>
              </a:rPr>
              <a:t>5. </a:t>
            </a:r>
            <a:r>
              <a:rPr lang="en-US" b="0" dirty="0">
                <a:latin typeface="Tahoma"/>
                <a:cs typeface="Tahoma"/>
              </a:rPr>
              <a:t>C#</a:t>
            </a:r>
          </a:p>
          <a:p>
            <a:r>
              <a:rPr lang="en-US" b="0" dirty="0" smtClean="0">
                <a:latin typeface="Tahoma"/>
                <a:cs typeface="Tahoma"/>
              </a:rPr>
              <a:t>5. </a:t>
            </a:r>
            <a:r>
              <a:rPr lang="en-US" b="0" dirty="0">
                <a:latin typeface="Tahoma"/>
                <a:cs typeface="Tahoma"/>
              </a:rPr>
              <a:t>C++</a:t>
            </a:r>
          </a:p>
          <a:p>
            <a:r>
              <a:rPr lang="en-US" b="0" dirty="0" smtClean="0">
                <a:latin typeface="Tahoma"/>
                <a:cs typeface="Tahoma"/>
              </a:rPr>
              <a:t>5. </a:t>
            </a:r>
            <a:r>
              <a:rPr lang="en-US" b="0" dirty="0">
                <a:latin typeface="Tahoma"/>
                <a:cs typeface="Tahoma"/>
              </a:rPr>
              <a:t>Ruby</a:t>
            </a:r>
          </a:p>
          <a:p>
            <a:r>
              <a:rPr lang="en-US" b="0" dirty="0" smtClean="0">
                <a:latin typeface="Tahoma"/>
                <a:cs typeface="Tahoma"/>
              </a:rPr>
              <a:t>8. </a:t>
            </a:r>
            <a:r>
              <a:rPr lang="en-US" b="0" dirty="0">
                <a:latin typeface="Tahoma"/>
                <a:cs typeface="Tahoma"/>
              </a:rPr>
              <a:t>CSS</a:t>
            </a:r>
          </a:p>
          <a:p>
            <a:r>
              <a:rPr lang="en-US" b="0" dirty="0" smtClean="0">
                <a:latin typeface="Tahoma"/>
                <a:cs typeface="Tahoma"/>
              </a:rPr>
              <a:t>9. </a:t>
            </a:r>
            <a:r>
              <a:rPr lang="en-US" b="0" dirty="0">
                <a:latin typeface="Tahoma"/>
                <a:cs typeface="Tahoma"/>
              </a:rPr>
              <a:t>C</a:t>
            </a:r>
          </a:p>
          <a:p>
            <a:r>
              <a:rPr lang="en-US" b="0" dirty="0" smtClean="0">
                <a:latin typeface="Tahoma"/>
                <a:cs typeface="Tahoma"/>
              </a:rPr>
              <a:t>10. </a:t>
            </a:r>
            <a:r>
              <a:rPr lang="en-US" b="0" dirty="0" err="1" smtClean="0">
                <a:latin typeface="Tahoma"/>
                <a:cs typeface="Tahoma"/>
              </a:rPr>
              <a:t>Obj</a:t>
            </a:r>
            <a:r>
              <a:rPr lang="en-US" b="0" dirty="0" smtClean="0">
                <a:latin typeface="Tahoma"/>
                <a:cs typeface="Tahoma"/>
              </a:rPr>
              <a:t>-</a:t>
            </a:r>
            <a:r>
              <a:rPr lang="en-US" b="0" dirty="0">
                <a:latin typeface="Tahoma"/>
                <a:cs typeface="Tahoma"/>
              </a:rPr>
              <a:t>C</a:t>
            </a:r>
          </a:p>
          <a:p>
            <a:r>
              <a:rPr lang="en-US" b="0" dirty="0" smtClean="0">
                <a:latin typeface="Tahoma"/>
                <a:cs typeface="Tahoma"/>
              </a:rPr>
              <a:t>11. </a:t>
            </a:r>
            <a:r>
              <a:rPr lang="en-US" dirty="0">
                <a:latin typeface="Tahoma"/>
                <a:cs typeface="Tahoma"/>
              </a:rPr>
              <a:t>Perl</a:t>
            </a:r>
          </a:p>
          <a:p>
            <a:r>
              <a:rPr lang="en-US" b="0" dirty="0" smtClean="0">
                <a:latin typeface="Tahoma"/>
                <a:cs typeface="Tahoma"/>
              </a:rPr>
              <a:t>11. </a:t>
            </a:r>
            <a:r>
              <a:rPr lang="en-US" b="0" dirty="0">
                <a:latin typeface="Tahoma"/>
                <a:cs typeface="Tahoma"/>
              </a:rPr>
              <a:t>Shell</a:t>
            </a:r>
          </a:p>
          <a:p>
            <a:r>
              <a:rPr lang="en-US" b="0" dirty="0" smtClean="0">
                <a:latin typeface="Tahoma"/>
                <a:cs typeface="Tahoma"/>
              </a:rPr>
              <a:t>13. </a:t>
            </a:r>
            <a:r>
              <a:rPr lang="en-US" dirty="0">
                <a:latin typeface="Tahoma"/>
                <a:cs typeface="Tahoma"/>
              </a:rPr>
              <a:t>R</a:t>
            </a:r>
          </a:p>
          <a:p>
            <a:r>
              <a:rPr lang="en-US" b="0" dirty="0" smtClean="0">
                <a:latin typeface="Tahoma"/>
                <a:cs typeface="Tahoma"/>
              </a:rPr>
              <a:t>14. </a:t>
            </a:r>
            <a:r>
              <a:rPr lang="en-US" b="0" dirty="0" err="1">
                <a:latin typeface="Tahoma"/>
                <a:cs typeface="Tahoma"/>
              </a:rPr>
              <a:t>Scala</a:t>
            </a:r>
            <a:endParaRPr lang="en-US" b="0" dirty="0">
              <a:latin typeface="Tahoma"/>
              <a:cs typeface="Tahoma"/>
            </a:endParaRPr>
          </a:p>
          <a:p>
            <a:r>
              <a:rPr lang="en-US" b="0" dirty="0" smtClean="0">
                <a:latin typeface="Tahoma"/>
                <a:cs typeface="Tahoma"/>
              </a:rPr>
              <a:t>15. </a:t>
            </a:r>
            <a:r>
              <a:rPr lang="en-US" b="0" dirty="0">
                <a:latin typeface="Tahoma"/>
                <a:cs typeface="Tahoma"/>
              </a:rPr>
              <a:t>Haskell</a:t>
            </a:r>
          </a:p>
          <a:p>
            <a:r>
              <a:rPr lang="en-US" b="0" dirty="0" smtClean="0">
                <a:latin typeface="Tahoma"/>
                <a:cs typeface="Tahoma"/>
              </a:rPr>
              <a:t>16. </a:t>
            </a:r>
            <a:r>
              <a:rPr lang="en-US" dirty="0" err="1">
                <a:latin typeface="Tahoma"/>
                <a:cs typeface="Tahoma"/>
              </a:rPr>
              <a:t>Matlab</a:t>
            </a:r>
            <a:endParaRPr lang="en-US" dirty="0">
              <a:latin typeface="Tahoma"/>
              <a:cs typeface="Tahoma"/>
            </a:endParaRPr>
          </a:p>
          <a:p>
            <a:r>
              <a:rPr lang="en-US" b="0" dirty="0" smtClean="0">
                <a:latin typeface="Tahoma"/>
                <a:cs typeface="Tahoma"/>
              </a:rPr>
              <a:t>17. Vis. Basic </a:t>
            </a:r>
            <a:endParaRPr lang="en-US" b="0" dirty="0">
              <a:latin typeface="Tahoma"/>
              <a:cs typeface="Tahom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08451" y="5964212"/>
            <a:ext cx="992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ahoma"/>
                <a:cs typeface="Tahoma"/>
              </a:rPr>
              <a:t>GitHub</a:t>
            </a:r>
            <a:endParaRPr lang="en-US" dirty="0">
              <a:latin typeface="Tahoma"/>
              <a:cs typeface="Tahoma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-734711" y="1857822"/>
            <a:ext cx="1879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ahoma"/>
                <a:cs typeface="Tahoma"/>
              </a:rPr>
              <a:t>StackOverflow</a:t>
            </a:r>
            <a:endParaRPr lang="en-US" dirty="0">
              <a:latin typeface="Tahoma"/>
              <a:cs typeface="Tahoma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30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1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languages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61219" y="1090441"/>
            <a:ext cx="846729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smtClean="0">
                <a:latin typeface="Tahoma"/>
                <a:cs typeface="Tahoma"/>
              </a:rPr>
              <a:t>C:</a:t>
            </a:r>
            <a:r>
              <a:rPr lang="en-US" sz="2800" b="0" dirty="0" smtClean="0">
                <a:latin typeface="Tahoma"/>
                <a:cs typeface="Tahoma"/>
              </a:rPr>
              <a:t> Simple, fast and flexible. Makes for smaller programs. (1989)</a:t>
            </a:r>
          </a:p>
          <a:p>
            <a:endParaRPr lang="en-US" sz="2800" b="0" dirty="0" smtClean="0">
              <a:latin typeface="Tahoma"/>
              <a:cs typeface="Tahoma"/>
            </a:endParaRPr>
          </a:p>
          <a:p>
            <a:r>
              <a:rPr lang="en-US" sz="2800" i="1" dirty="0" smtClean="0">
                <a:latin typeface="Tahoma"/>
                <a:cs typeface="Tahoma"/>
              </a:rPr>
              <a:t>C++:</a:t>
            </a:r>
            <a:r>
              <a:rPr lang="en-US" sz="2800" b="0" i="1" dirty="0" smtClean="0">
                <a:latin typeface="Tahoma"/>
                <a:cs typeface="Tahoma"/>
              </a:rPr>
              <a:t> </a:t>
            </a:r>
            <a:r>
              <a:rPr lang="en-US" sz="2800" b="0" dirty="0" smtClean="0">
                <a:latin typeface="Tahoma"/>
                <a:cs typeface="Tahoma"/>
              </a:rPr>
              <a:t>Great for large complex projects because it is object-oriented. (1998)</a:t>
            </a:r>
          </a:p>
          <a:p>
            <a:endParaRPr lang="en-US" sz="2800" b="0" dirty="0" smtClean="0">
              <a:latin typeface="Tahoma"/>
              <a:cs typeface="Tahoma"/>
            </a:endParaRPr>
          </a:p>
          <a:p>
            <a:r>
              <a:rPr lang="en-US" sz="2800" i="1" dirty="0" smtClean="0">
                <a:latin typeface="Tahoma"/>
                <a:cs typeface="Tahoma"/>
              </a:rPr>
              <a:t>FORTRAN:</a:t>
            </a:r>
            <a:r>
              <a:rPr lang="en-US" sz="2800" b="0" dirty="0" smtClean="0">
                <a:latin typeface="Tahoma"/>
                <a:cs typeface="Tahoma"/>
              </a:rPr>
              <a:t> Very fast. Perfect for number crunching. (1966)</a:t>
            </a:r>
          </a:p>
          <a:p>
            <a:endParaRPr lang="en-US" sz="2800" b="0" dirty="0">
              <a:latin typeface="Tahoma"/>
              <a:cs typeface="Tahoma"/>
            </a:endParaRPr>
          </a:p>
          <a:p>
            <a:r>
              <a:rPr lang="en-US" sz="2800" i="1" dirty="0" err="1" smtClean="0">
                <a:latin typeface="Tahoma"/>
                <a:cs typeface="Tahoma"/>
              </a:rPr>
              <a:t>Javascript</a:t>
            </a:r>
            <a:r>
              <a:rPr lang="en-US" sz="2800" i="1" dirty="0" smtClean="0">
                <a:latin typeface="Tahoma"/>
                <a:cs typeface="Tahoma"/>
              </a:rPr>
              <a:t>:</a:t>
            </a:r>
            <a:r>
              <a:rPr lang="en-US" sz="2800" b="0" i="1" dirty="0" smtClean="0">
                <a:latin typeface="Tahoma"/>
                <a:cs typeface="Tahoma"/>
              </a:rPr>
              <a:t> </a:t>
            </a:r>
            <a:r>
              <a:rPr lang="en-US" sz="2800" b="0" dirty="0" smtClean="0">
                <a:latin typeface="Tahoma"/>
                <a:cs typeface="Tahoma"/>
              </a:rPr>
              <a:t>Website development. (1997)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31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10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languages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61219" y="1090441"/>
            <a:ext cx="846729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smtClean="0">
                <a:latin typeface="Tahoma"/>
                <a:cs typeface="Tahoma"/>
              </a:rPr>
              <a:t>Java</a:t>
            </a:r>
            <a:r>
              <a:rPr lang="en-US" sz="2800" i="1" dirty="0">
                <a:latin typeface="Tahoma"/>
                <a:cs typeface="Tahoma"/>
              </a:rPr>
              <a:t>: </a:t>
            </a:r>
            <a:r>
              <a:rPr lang="en-US" sz="2800" b="0" dirty="0">
                <a:latin typeface="Tahoma"/>
                <a:cs typeface="Tahoma"/>
              </a:rPr>
              <a:t>Multiplatform, portable. Similar to C++.</a:t>
            </a:r>
          </a:p>
          <a:p>
            <a:endParaRPr lang="en-US" sz="2800" i="1" dirty="0" smtClean="0">
              <a:latin typeface="Tahoma"/>
              <a:cs typeface="Tahoma"/>
            </a:endParaRPr>
          </a:p>
          <a:p>
            <a:r>
              <a:rPr lang="en-US" sz="2800" i="1" dirty="0" err="1" smtClean="0">
                <a:latin typeface="Tahoma"/>
                <a:cs typeface="Tahoma"/>
              </a:rPr>
              <a:t>Mathematica</a:t>
            </a:r>
            <a:r>
              <a:rPr lang="en-US" sz="2800" i="1" dirty="0" smtClean="0">
                <a:latin typeface="Tahoma"/>
                <a:cs typeface="Tahoma"/>
              </a:rPr>
              <a:t>:</a:t>
            </a:r>
            <a:r>
              <a:rPr lang="en-US" sz="2800" b="0" dirty="0" smtClean="0">
                <a:latin typeface="Tahoma"/>
                <a:cs typeface="Tahoma"/>
              </a:rPr>
              <a:t> Symbolic calculations.</a:t>
            </a:r>
          </a:p>
          <a:p>
            <a:endParaRPr lang="en-US" sz="2800" i="1" dirty="0" smtClean="0">
              <a:latin typeface="Tahoma"/>
              <a:cs typeface="Tahoma"/>
            </a:endParaRPr>
          </a:p>
          <a:p>
            <a:r>
              <a:rPr lang="en-US" sz="2800" i="1" dirty="0" err="1" smtClean="0">
                <a:latin typeface="Tahoma"/>
                <a:cs typeface="Tahoma"/>
              </a:rPr>
              <a:t>Matlab</a:t>
            </a:r>
            <a:r>
              <a:rPr lang="en-US" sz="2800" i="1" dirty="0" smtClean="0">
                <a:latin typeface="Tahoma"/>
                <a:cs typeface="Tahoma"/>
              </a:rPr>
              <a:t>:</a:t>
            </a:r>
            <a:r>
              <a:rPr lang="en-US" sz="2800" b="0" dirty="0" smtClean="0">
                <a:latin typeface="Tahoma"/>
                <a:cs typeface="Tahoma"/>
              </a:rPr>
              <a:t> Domain specific number crunching.</a:t>
            </a:r>
            <a:endParaRPr lang="en-US" sz="2800" dirty="0" smtClean="0">
              <a:latin typeface="Tahoma"/>
              <a:cs typeface="Tahoma"/>
            </a:endParaRPr>
          </a:p>
          <a:p>
            <a:endParaRPr lang="en-US" sz="2800" i="1" dirty="0" smtClean="0">
              <a:latin typeface="Tahoma"/>
              <a:cs typeface="Tahoma"/>
            </a:endParaRPr>
          </a:p>
          <a:p>
            <a:r>
              <a:rPr lang="en-US" sz="2800" i="1" dirty="0" smtClean="0">
                <a:latin typeface="Tahoma"/>
                <a:cs typeface="Tahoma"/>
              </a:rPr>
              <a:t>PHP:  </a:t>
            </a:r>
            <a:r>
              <a:rPr lang="en-US" sz="2800" b="0" dirty="0" smtClean="0">
                <a:latin typeface="Tahoma"/>
                <a:cs typeface="Tahoma"/>
              </a:rPr>
              <a:t>Scripting language for website development.</a:t>
            </a:r>
          </a:p>
          <a:p>
            <a:endParaRPr lang="en-US" sz="2800" i="1" dirty="0" smtClean="0">
              <a:latin typeface="Tahoma"/>
              <a:cs typeface="Tahoma"/>
            </a:endParaRPr>
          </a:p>
          <a:p>
            <a:r>
              <a:rPr lang="en-US" sz="2800" i="1" dirty="0" smtClean="0">
                <a:latin typeface="Tahoma"/>
                <a:cs typeface="Tahoma"/>
              </a:rPr>
              <a:t>Python</a:t>
            </a:r>
            <a:r>
              <a:rPr lang="en-US" sz="2800" i="1" dirty="0">
                <a:latin typeface="Tahoma"/>
                <a:cs typeface="Tahoma"/>
              </a:rPr>
              <a:t>:</a:t>
            </a:r>
            <a:r>
              <a:rPr lang="en-US" sz="2800" b="0" dirty="0">
                <a:latin typeface="Tahoma"/>
                <a:cs typeface="Tahoma"/>
              </a:rPr>
              <a:t> </a:t>
            </a:r>
            <a:r>
              <a:rPr lang="en-US" sz="2800" b="0" dirty="0" smtClean="0">
                <a:latin typeface="Tahoma"/>
                <a:cs typeface="Tahoma"/>
              </a:rPr>
              <a:t>Multi-purpose language. Highly-readable. Extremely flexible.</a:t>
            </a:r>
            <a:endParaRPr lang="en-US" sz="2800" b="0" dirty="0">
              <a:latin typeface="Tahoma"/>
              <a:cs typeface="Tahoma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32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86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864" y="1224505"/>
            <a:ext cx="3817961" cy="4953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805" y="1224505"/>
            <a:ext cx="2857500" cy="285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08805" y="4242467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ahoma"/>
                <a:cs typeface="Tahoma"/>
              </a:rPr>
              <a:t>Guido van </a:t>
            </a:r>
            <a:r>
              <a:rPr lang="en-US" dirty="0" err="1" smtClean="0">
                <a:latin typeface="Tahoma"/>
                <a:cs typeface="Tahoma"/>
              </a:rPr>
              <a:t>Rossum</a:t>
            </a:r>
            <a:endParaRPr lang="en-US" dirty="0">
              <a:latin typeface="Tahoma"/>
              <a:cs typeface="Tahom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82638" y="4866252"/>
            <a:ext cx="42945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latin typeface="Tahoma"/>
                <a:cs typeface="Tahoma"/>
              </a:rPr>
              <a:t>Language was named after </a:t>
            </a:r>
            <a:r>
              <a:rPr lang="en-US" sz="2400" b="0" i="1" dirty="0" smtClean="0">
                <a:latin typeface="Tahoma"/>
                <a:cs typeface="Tahoma"/>
              </a:rPr>
              <a:t>Monty Python’s Flying Circus</a:t>
            </a:r>
            <a:endParaRPr lang="en-US" sz="2400" b="0" i="1" dirty="0">
              <a:latin typeface="Tahoma"/>
              <a:cs typeface="Tahoma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33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70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1219" y="1994239"/>
            <a:ext cx="8467298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0" dirty="0" smtClean="0">
                <a:latin typeface="Tahoma"/>
                <a:cs typeface="Tahoma"/>
              </a:rPr>
              <a:t>Code is more often read than written</a:t>
            </a:r>
            <a:endParaRPr lang="en-US" sz="4000" b="0" dirty="0">
              <a:latin typeface="Tahoma"/>
              <a:cs typeface="Tahoma"/>
            </a:endParaRPr>
          </a:p>
          <a:p>
            <a:pPr algn="ctr"/>
            <a:endParaRPr lang="en-US" sz="4000" b="0" dirty="0" smtClean="0">
              <a:latin typeface="Tahoma"/>
              <a:cs typeface="Tahoma"/>
            </a:endParaRPr>
          </a:p>
          <a:p>
            <a:r>
              <a:rPr lang="en-US" sz="1200" b="0" dirty="0">
                <a:latin typeface="Tahoma"/>
                <a:cs typeface="Tahoma"/>
              </a:rPr>
              <a:t>http://</a:t>
            </a:r>
            <a:r>
              <a:rPr lang="en-US" sz="1200" b="0" dirty="0" err="1">
                <a:latin typeface="Tahoma"/>
                <a:cs typeface="Tahoma"/>
              </a:rPr>
              <a:t>docs.python-guide.org</a:t>
            </a:r>
            <a:r>
              <a:rPr lang="en-US" sz="1200" b="0" dirty="0">
                <a:latin typeface="Tahoma"/>
                <a:cs typeface="Tahoma"/>
              </a:rPr>
              <a:t>/en/latest/writing/style/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34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36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35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" name="Picture 1" descr="code_qualit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0978"/>
            <a:ext cx="9144000" cy="318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42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38351" y="2161507"/>
            <a:ext cx="8467298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0" dirty="0" smtClean="0">
                <a:latin typeface="Tahoma"/>
                <a:cs typeface="Tahoma"/>
              </a:rPr>
              <a:t>A </a:t>
            </a:r>
            <a:r>
              <a:rPr lang="en-US" sz="4000" b="0" dirty="0">
                <a:latin typeface="Tahoma"/>
                <a:cs typeface="Tahoma"/>
              </a:rPr>
              <a:t>high level of readability is at the heart of the </a:t>
            </a:r>
            <a:r>
              <a:rPr lang="en-US" sz="4000" b="0" dirty="0">
                <a:solidFill>
                  <a:srgbClr val="800000"/>
                </a:solidFill>
                <a:latin typeface="Tahoma"/>
                <a:cs typeface="Tahoma"/>
              </a:rPr>
              <a:t>design</a:t>
            </a:r>
            <a:r>
              <a:rPr lang="en-US" sz="4000" b="0" dirty="0">
                <a:latin typeface="Tahoma"/>
                <a:cs typeface="Tahoma"/>
              </a:rPr>
              <a:t> of </a:t>
            </a:r>
            <a:r>
              <a:rPr lang="en-US" sz="4000" b="0" dirty="0" smtClean="0">
                <a:latin typeface="Tahoma"/>
                <a:cs typeface="Tahoma"/>
              </a:rPr>
              <a:t>Python </a:t>
            </a:r>
            <a:r>
              <a:rPr lang="en-US" sz="4000" b="0" dirty="0">
                <a:latin typeface="Tahoma"/>
                <a:cs typeface="Tahoma"/>
              </a:rPr>
              <a:t>	</a:t>
            </a:r>
            <a:endParaRPr lang="en-US" sz="4000" b="0" dirty="0" smtClean="0">
              <a:latin typeface="Tahoma"/>
              <a:cs typeface="Tahoma"/>
            </a:endParaRPr>
          </a:p>
          <a:p>
            <a:pPr algn="ctr"/>
            <a:endParaRPr lang="en-US" sz="4000" b="0" dirty="0" smtClean="0">
              <a:latin typeface="Tahoma"/>
              <a:cs typeface="Tahoma"/>
            </a:endParaRPr>
          </a:p>
          <a:p>
            <a:pPr algn="ctr"/>
            <a:endParaRPr lang="en-US" sz="4000" b="0" dirty="0">
              <a:latin typeface="Tahoma"/>
              <a:cs typeface="Tahoma"/>
            </a:endParaRPr>
          </a:p>
          <a:p>
            <a:pPr algn="ctr"/>
            <a:endParaRPr lang="en-US" sz="4000" b="0" dirty="0" smtClean="0">
              <a:latin typeface="Tahoma"/>
              <a:cs typeface="Tahoma"/>
            </a:endParaRPr>
          </a:p>
          <a:p>
            <a:r>
              <a:rPr lang="en-US" sz="1200" b="0" dirty="0">
                <a:latin typeface="Tahoma"/>
                <a:cs typeface="Tahoma"/>
              </a:rPr>
              <a:t>http://</a:t>
            </a:r>
            <a:r>
              <a:rPr lang="en-US" sz="1200" b="0" dirty="0" err="1">
                <a:latin typeface="Tahoma"/>
                <a:cs typeface="Tahoma"/>
              </a:rPr>
              <a:t>docs.python-guide.org</a:t>
            </a:r>
            <a:r>
              <a:rPr lang="en-US" sz="1200" b="0" dirty="0">
                <a:latin typeface="Tahoma"/>
                <a:cs typeface="Tahoma"/>
              </a:rPr>
              <a:t>/en/latest/writing/style/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36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77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61219" y="1706170"/>
            <a:ext cx="846729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0" dirty="0">
                <a:latin typeface="Tahoma"/>
                <a:cs typeface="Tahoma"/>
              </a:rPr>
              <a:t>One reason for Python code to be easily read and understood is its relatively complete set of </a:t>
            </a:r>
            <a:r>
              <a:rPr lang="en-US" sz="4000" b="0" dirty="0">
                <a:solidFill>
                  <a:srgbClr val="800000"/>
                </a:solidFill>
                <a:latin typeface="Tahoma"/>
                <a:cs typeface="Tahoma"/>
              </a:rPr>
              <a:t>Code Style guidelines</a:t>
            </a:r>
            <a:r>
              <a:rPr lang="en-US" sz="4000" b="0" dirty="0">
                <a:latin typeface="Tahoma"/>
                <a:cs typeface="Tahoma"/>
              </a:rPr>
              <a:t> and “</a:t>
            </a:r>
            <a:r>
              <a:rPr lang="en-US" sz="4000" b="0" dirty="0" err="1">
                <a:latin typeface="Tahoma"/>
                <a:cs typeface="Tahoma"/>
              </a:rPr>
              <a:t>Pythonic</a:t>
            </a:r>
            <a:r>
              <a:rPr lang="en-US" sz="4000" b="0" dirty="0">
                <a:latin typeface="Tahoma"/>
                <a:cs typeface="Tahoma"/>
              </a:rPr>
              <a:t>” idioms</a:t>
            </a:r>
            <a:r>
              <a:rPr lang="en-US" sz="4000" b="0" dirty="0" smtClean="0">
                <a:latin typeface="Tahoma"/>
                <a:cs typeface="Tahoma"/>
              </a:rPr>
              <a:t>. </a:t>
            </a:r>
            <a:endParaRPr lang="en-US" sz="4000" b="0" dirty="0">
              <a:latin typeface="Tahoma"/>
              <a:cs typeface="Tahoma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37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16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Zen of Python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15383" y="1326443"/>
            <a:ext cx="811313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0" dirty="0" smtClean="0">
                <a:latin typeface="Tahoma"/>
                <a:cs typeface="Tahoma"/>
              </a:rPr>
              <a:t>Beautiful </a:t>
            </a:r>
            <a:r>
              <a:rPr lang="en-US" sz="2000" b="0" dirty="0">
                <a:latin typeface="Tahoma"/>
                <a:cs typeface="Tahoma"/>
              </a:rPr>
              <a:t>is better than ugly.</a:t>
            </a:r>
          </a:p>
          <a:p>
            <a:r>
              <a:rPr lang="en-US" sz="2000" b="0" dirty="0" smtClean="0">
                <a:latin typeface="Tahoma"/>
                <a:cs typeface="Tahoma"/>
              </a:rPr>
              <a:t>Explicit </a:t>
            </a:r>
            <a:r>
              <a:rPr lang="en-US" sz="2000" b="0" dirty="0">
                <a:latin typeface="Tahoma"/>
                <a:cs typeface="Tahoma"/>
              </a:rPr>
              <a:t>is better than implicit.</a:t>
            </a:r>
          </a:p>
          <a:p>
            <a:r>
              <a:rPr lang="en-US" sz="2000" b="0" dirty="0" smtClean="0">
                <a:latin typeface="Tahoma"/>
                <a:cs typeface="Tahoma"/>
              </a:rPr>
              <a:t>Simple </a:t>
            </a:r>
            <a:r>
              <a:rPr lang="en-US" sz="2000" b="0" dirty="0">
                <a:latin typeface="Tahoma"/>
                <a:cs typeface="Tahoma"/>
              </a:rPr>
              <a:t>is better than complex.</a:t>
            </a:r>
          </a:p>
          <a:p>
            <a:r>
              <a:rPr lang="en-US" sz="2000" b="0" dirty="0" smtClean="0">
                <a:latin typeface="Tahoma"/>
                <a:cs typeface="Tahoma"/>
              </a:rPr>
              <a:t>Complex </a:t>
            </a:r>
            <a:r>
              <a:rPr lang="en-US" sz="2000" b="0" dirty="0">
                <a:latin typeface="Tahoma"/>
                <a:cs typeface="Tahoma"/>
              </a:rPr>
              <a:t>is better than complicated.</a:t>
            </a:r>
          </a:p>
          <a:p>
            <a:endParaRPr lang="en-US" sz="2000" b="0" dirty="0" smtClean="0">
              <a:latin typeface="Tahoma"/>
              <a:cs typeface="Tahoma"/>
            </a:endParaRPr>
          </a:p>
          <a:p>
            <a:r>
              <a:rPr lang="en-US" sz="2000" b="0" dirty="0" smtClean="0">
                <a:latin typeface="Tahoma"/>
                <a:cs typeface="Tahoma"/>
              </a:rPr>
              <a:t>Flat </a:t>
            </a:r>
            <a:r>
              <a:rPr lang="en-US" sz="2000" b="0" dirty="0">
                <a:latin typeface="Tahoma"/>
                <a:cs typeface="Tahoma"/>
              </a:rPr>
              <a:t>is better than nested.</a:t>
            </a:r>
          </a:p>
          <a:p>
            <a:r>
              <a:rPr lang="en-US" sz="2000" b="0" dirty="0" smtClean="0">
                <a:latin typeface="Tahoma"/>
                <a:cs typeface="Tahoma"/>
              </a:rPr>
              <a:t>Sparse </a:t>
            </a:r>
            <a:r>
              <a:rPr lang="en-US" sz="2000" b="0" dirty="0">
                <a:latin typeface="Tahoma"/>
                <a:cs typeface="Tahoma"/>
              </a:rPr>
              <a:t>is better than dense.</a:t>
            </a:r>
          </a:p>
          <a:p>
            <a:endParaRPr lang="en-US" sz="2000" b="0" dirty="0" smtClean="0">
              <a:latin typeface="Tahoma"/>
              <a:cs typeface="Tahoma"/>
            </a:endParaRPr>
          </a:p>
          <a:p>
            <a:r>
              <a:rPr lang="en-US" sz="2000" b="0" dirty="0" smtClean="0">
                <a:latin typeface="Tahoma"/>
                <a:cs typeface="Tahoma"/>
              </a:rPr>
              <a:t>Readability </a:t>
            </a:r>
            <a:r>
              <a:rPr lang="en-US" sz="2000" b="0" dirty="0">
                <a:latin typeface="Tahoma"/>
                <a:cs typeface="Tahoma"/>
              </a:rPr>
              <a:t>counts</a:t>
            </a:r>
            <a:r>
              <a:rPr lang="en-US" sz="2000" b="0" dirty="0" smtClean="0">
                <a:latin typeface="Tahoma"/>
                <a:cs typeface="Tahoma"/>
              </a:rPr>
              <a:t>.</a:t>
            </a:r>
          </a:p>
          <a:p>
            <a:endParaRPr lang="en-US" sz="2000" b="0" dirty="0">
              <a:latin typeface="Tahoma"/>
              <a:cs typeface="Tahoma"/>
            </a:endParaRPr>
          </a:p>
          <a:p>
            <a:r>
              <a:rPr lang="en-US" sz="2000" b="0" dirty="0" smtClean="0">
                <a:latin typeface="Tahoma"/>
                <a:cs typeface="Tahoma"/>
              </a:rPr>
              <a:t>Special </a:t>
            </a:r>
            <a:r>
              <a:rPr lang="en-US" sz="2000" b="0" dirty="0">
                <a:latin typeface="Tahoma"/>
                <a:cs typeface="Tahoma"/>
              </a:rPr>
              <a:t>cases aren't special enough to break the rules.</a:t>
            </a:r>
          </a:p>
          <a:p>
            <a:r>
              <a:rPr lang="en-US" sz="2000" b="0" dirty="0" smtClean="0">
                <a:latin typeface="Tahoma"/>
                <a:cs typeface="Tahoma"/>
              </a:rPr>
              <a:t>Although </a:t>
            </a:r>
            <a:r>
              <a:rPr lang="en-US" sz="2000" b="0" dirty="0">
                <a:latin typeface="Tahoma"/>
                <a:cs typeface="Tahoma"/>
              </a:rPr>
              <a:t>practicality beats purity.</a:t>
            </a:r>
          </a:p>
          <a:p>
            <a:endParaRPr lang="en-US" sz="2000" b="0" dirty="0">
              <a:latin typeface="Tahoma"/>
              <a:cs typeface="Tahoma"/>
            </a:endParaRPr>
          </a:p>
          <a:p>
            <a:r>
              <a:rPr lang="en-US" sz="2000" b="0" dirty="0" smtClean="0">
                <a:latin typeface="Tahoma"/>
                <a:cs typeface="Tahoma"/>
              </a:rPr>
              <a:t>[…]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38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62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is a hot topic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16792" y="1246050"/>
            <a:ext cx="8660509" cy="4890675"/>
            <a:chOff x="216791" y="1967325"/>
            <a:chExt cx="8660509" cy="489067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792" y="1967325"/>
              <a:ext cx="1797066" cy="228717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27647" y="1967325"/>
              <a:ext cx="2055717" cy="228717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/>
            <a:srcRect l="2809" t="15187" r="68658" b="14601"/>
            <a:stretch/>
          </p:blipFill>
          <p:spPr>
            <a:xfrm>
              <a:off x="216791" y="4492625"/>
              <a:ext cx="1829027" cy="2365375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22312" y="1967325"/>
              <a:ext cx="3454988" cy="489067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75094" y="4492625"/>
              <a:ext cx="2956718" cy="2365374"/>
            </a:xfrm>
            <a:prstGeom prst="rect">
              <a:avLst/>
            </a:prstGeom>
          </p:spPr>
        </p:pic>
      </p:grpSp>
      <p:sp>
        <p:nvSpPr>
          <p:cNvPr id="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3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68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61219" y="2197858"/>
            <a:ext cx="846729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0" dirty="0" smtClean="0">
                <a:latin typeface="Tahoma"/>
                <a:cs typeface="Tahoma"/>
              </a:rPr>
              <a:t>Python is </a:t>
            </a:r>
          </a:p>
          <a:p>
            <a:pPr algn="ctr"/>
            <a:r>
              <a:rPr lang="en-US" sz="6000" b="0" dirty="0" smtClean="0">
                <a:solidFill>
                  <a:srgbClr val="800000"/>
                </a:solidFill>
                <a:latin typeface="Tahoma"/>
                <a:cs typeface="Tahoma"/>
              </a:rPr>
              <a:t>extremely flexible</a:t>
            </a:r>
            <a:endParaRPr lang="en-US" sz="6000" b="0" dirty="0" smtClean="0">
              <a:latin typeface="Tahoma"/>
              <a:cs typeface="Tahoma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39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68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development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1284"/>
          <a:stretch/>
        </p:blipFill>
        <p:spPr>
          <a:xfrm>
            <a:off x="0" y="1191557"/>
            <a:ext cx="9146596" cy="48316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3305273"/>
            <a:ext cx="2286000" cy="29972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40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9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Scientific computing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750" t="11328" r="10190"/>
          <a:stretch/>
        </p:blipFill>
        <p:spPr>
          <a:xfrm>
            <a:off x="392796" y="1021333"/>
            <a:ext cx="7842859" cy="51085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466" y="4709774"/>
            <a:ext cx="1533534" cy="153353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41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31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analysis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2683" t="11102" r="11354"/>
          <a:stretch/>
        </p:blipFill>
        <p:spPr>
          <a:xfrm>
            <a:off x="340424" y="1047519"/>
            <a:ext cx="7345315" cy="51185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800" y="4001319"/>
            <a:ext cx="1727200" cy="2286000"/>
          </a:xfrm>
          <a:prstGeom prst="rect">
            <a:avLst/>
          </a:prstGeom>
        </p:spPr>
      </p:pic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42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60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1515"/>
          <a:stretch/>
        </p:blipFill>
        <p:spPr>
          <a:xfrm>
            <a:off x="-1" y="1126085"/>
            <a:ext cx="9170505" cy="4831699"/>
          </a:xfrm>
          <a:prstGeom prst="rect">
            <a:avLst/>
          </a:prstGeom>
        </p:spPr>
      </p:pic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43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20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is </a:t>
            </a:r>
            <a:r>
              <a:rPr lang="en-US" dirty="0" smtClean="0"/>
              <a:t>a hot topic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675" y="1552093"/>
            <a:ext cx="5473700" cy="76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288" y="2739084"/>
            <a:ext cx="50419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6288" y="4016423"/>
            <a:ext cx="4968875" cy="155845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4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84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554" y="2430386"/>
            <a:ext cx="8340520" cy="30608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 smtClean="0">
                <a:solidFill>
                  <a:srgbClr val="800000"/>
                </a:solidFill>
              </a:rPr>
              <a:t>What </a:t>
            </a:r>
            <a:r>
              <a:rPr lang="en-US" sz="6000" b="1" i="1" dirty="0" smtClean="0">
                <a:solidFill>
                  <a:srgbClr val="800000"/>
                </a:solidFill>
              </a:rPr>
              <a:t>is</a:t>
            </a:r>
            <a:r>
              <a:rPr lang="en-US" sz="6000" dirty="0" smtClean="0">
                <a:solidFill>
                  <a:srgbClr val="800000"/>
                </a:solidFill>
              </a:rPr>
              <a:t> Big Data?</a:t>
            </a:r>
            <a:endParaRPr lang="en-US" sz="6000" dirty="0">
              <a:solidFill>
                <a:srgbClr val="800000"/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5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83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748" t="6983" r="79674" b="60443"/>
          <a:stretch/>
        </p:blipFill>
        <p:spPr>
          <a:xfrm>
            <a:off x="2007219" y="1159727"/>
            <a:ext cx="4638907" cy="5147351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6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14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748" t="6983" r="79674" b="60443"/>
          <a:stretch/>
        </p:blipFill>
        <p:spPr>
          <a:xfrm>
            <a:off x="2007219" y="1159727"/>
            <a:ext cx="4638907" cy="5147351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91541" y="2967335"/>
            <a:ext cx="716093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This makes it sound </a:t>
            </a:r>
          </a:p>
          <a:p>
            <a:pPr algn="ctr"/>
            <a:r>
              <a:rPr lang="en-US" sz="5400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like a challenge</a:t>
            </a:r>
            <a:endParaRPr lang="en-US" sz="5400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656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554" y="1865909"/>
            <a:ext cx="8340520" cy="306080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000" dirty="0" smtClean="0">
                <a:solidFill>
                  <a:srgbClr val="800000"/>
                </a:solidFill>
              </a:rPr>
              <a:t>Big Data is an </a:t>
            </a:r>
            <a:r>
              <a:rPr lang="en-US" sz="6000" b="1" dirty="0" smtClean="0">
                <a:solidFill>
                  <a:srgbClr val="800000"/>
                </a:solidFill>
              </a:rPr>
              <a:t>opportunity!</a:t>
            </a:r>
            <a:endParaRPr lang="en-US" sz="6000" b="1" dirty="0">
              <a:solidFill>
                <a:srgbClr val="800000"/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8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68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0-Feb-red-gold">
  <a:themeElements>
    <a:clrScheme name="Luis-NWU-design 13">
      <a:dk1>
        <a:srgbClr val="000000"/>
      </a:dk1>
      <a:lt1>
        <a:srgbClr val="FFFFFF"/>
      </a:lt1>
      <a:dk2>
        <a:srgbClr val="CD782F"/>
      </a:dk2>
      <a:lt2>
        <a:srgbClr val="808080"/>
      </a:lt2>
      <a:accent1>
        <a:srgbClr val="911115"/>
      </a:accent1>
      <a:accent2>
        <a:srgbClr val="7D0906"/>
      </a:accent2>
      <a:accent3>
        <a:srgbClr val="FFFFFF"/>
      </a:accent3>
      <a:accent4>
        <a:srgbClr val="000000"/>
      </a:accent4>
      <a:accent5>
        <a:srgbClr val="C7AAAA"/>
      </a:accent5>
      <a:accent6>
        <a:srgbClr val="710705"/>
      </a:accent6>
      <a:hlink>
        <a:srgbClr val="009999"/>
      </a:hlink>
      <a:folHlink>
        <a:srgbClr val="99CC00"/>
      </a:folHlink>
    </a:clrScheme>
    <a:fontScheme name="Luis-NWU-design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uis-NWU-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uis-NWU-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uis-NWU-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uis-NWU-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uis-NWU-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uis-NWU-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uis-NWU-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uis-NWU-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uis-NWU-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uis-NWU-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uis-NWU-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uis-NWU-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uis-NWU-design 13">
        <a:dk1>
          <a:srgbClr val="000000"/>
        </a:dk1>
        <a:lt1>
          <a:srgbClr val="FFFFFF"/>
        </a:lt1>
        <a:dk2>
          <a:srgbClr val="CD782F"/>
        </a:dk2>
        <a:lt2>
          <a:srgbClr val="808080"/>
        </a:lt2>
        <a:accent1>
          <a:srgbClr val="911115"/>
        </a:accent1>
        <a:accent2>
          <a:srgbClr val="7D0906"/>
        </a:accent2>
        <a:accent3>
          <a:srgbClr val="FFFFFF"/>
        </a:accent3>
        <a:accent4>
          <a:srgbClr val="000000"/>
        </a:accent4>
        <a:accent5>
          <a:srgbClr val="C7AAAA"/>
        </a:accent5>
        <a:accent6>
          <a:srgbClr val="710705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17437</TotalTime>
  <Words>537</Words>
  <Application>Microsoft Macintosh PowerPoint</Application>
  <PresentationFormat>On-screen Show (4:3)</PresentationFormat>
  <Paragraphs>173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Calibri</vt:lpstr>
      <vt:lpstr>ＭＳ Ｐゴシック</vt:lpstr>
      <vt:lpstr>Tahoma</vt:lpstr>
      <vt:lpstr>Times</vt:lpstr>
      <vt:lpstr>Wingdings</vt:lpstr>
      <vt:lpstr>Arial</vt:lpstr>
      <vt:lpstr>2010-Feb-red-gold</vt:lpstr>
      <vt:lpstr>Course Overview</vt:lpstr>
      <vt:lpstr>PowerPoint Presentation</vt:lpstr>
      <vt:lpstr>Volume, Variety, Velocity</vt:lpstr>
      <vt:lpstr>It is a hot topic</vt:lpstr>
      <vt:lpstr>It is a hot topic</vt:lpstr>
      <vt:lpstr>PowerPoint Presentation</vt:lpstr>
      <vt:lpstr>PowerPoint Presentation</vt:lpstr>
      <vt:lpstr>PowerPoint Presentation</vt:lpstr>
      <vt:lpstr>PowerPoint Presentation</vt:lpstr>
      <vt:lpstr>Creating knowledge with computing</vt:lpstr>
      <vt:lpstr>Evolution of the universe</vt:lpstr>
      <vt:lpstr>Forecasting the weather</vt:lpstr>
      <vt:lpstr>Modeling pandemics</vt:lpstr>
      <vt:lpstr>Forecasting traffic</vt:lpstr>
      <vt:lpstr>Understand material failure</vt:lpstr>
      <vt:lpstr>Uncovering new chemical reactions</vt:lpstr>
      <vt:lpstr>PowerPoint Presentation</vt:lpstr>
      <vt:lpstr>Vast seas of digital data</vt:lpstr>
      <vt:lpstr>…which may reveal hidden patterns </vt:lpstr>
      <vt:lpstr>PowerPoint Presentation</vt:lpstr>
      <vt:lpstr>Examples</vt:lpstr>
      <vt:lpstr>PowerPoint Presentation</vt:lpstr>
      <vt:lpstr>The hardware</vt:lpstr>
      <vt:lpstr>Writing your own applications</vt:lpstr>
      <vt:lpstr>Writing your own applications</vt:lpstr>
      <vt:lpstr>PowerPoint Presentation</vt:lpstr>
      <vt:lpstr>Employer needs</vt:lpstr>
      <vt:lpstr>Employer needs</vt:lpstr>
      <vt:lpstr>We all need help</vt:lpstr>
      <vt:lpstr>We all need help</vt:lpstr>
      <vt:lpstr>Developer activity</vt:lpstr>
      <vt:lpstr>Comparing languages</vt:lpstr>
      <vt:lpstr>Comparing languages</vt:lpstr>
      <vt:lpstr>Python</vt:lpstr>
      <vt:lpstr>PowerPoint Presentation</vt:lpstr>
      <vt:lpstr>PowerPoint Presentation</vt:lpstr>
      <vt:lpstr>PowerPoint Presentation</vt:lpstr>
      <vt:lpstr>PowerPoint Presentation</vt:lpstr>
      <vt:lpstr>The Zen of Python</vt:lpstr>
      <vt:lpstr>PowerPoint Presentation</vt:lpstr>
      <vt:lpstr>Web development</vt:lpstr>
      <vt:lpstr>Scientific computing</vt:lpstr>
      <vt:lpstr>Statistical analysis</vt:lpstr>
      <vt:lpstr>Machine learning</vt:lpstr>
    </vt:vector>
  </TitlesOfParts>
  <Company>Northwestern University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Luis A. Nunes Amaral</dc:creator>
  <cp:lastModifiedBy>Luís A. Nunes Amaral</cp:lastModifiedBy>
  <cp:revision>107</cp:revision>
  <dcterms:created xsi:type="dcterms:W3CDTF">2014-02-07T22:13:27Z</dcterms:created>
  <dcterms:modified xsi:type="dcterms:W3CDTF">2016-08-31T21:05:48Z</dcterms:modified>
</cp:coreProperties>
</file>